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do" charset="1" panose="02020600000000000000"/>
      <p:regular r:id="rId10"/>
    </p:embeddedFont>
    <p:embeddedFont>
      <p:font typeface="Cardo Bold" charset="1" panose="02020804080000020003"/>
      <p:regular r:id="rId11"/>
    </p:embeddedFont>
    <p:embeddedFont>
      <p:font typeface="Cardo Italics" charset="1" panose="02020600000000000000"/>
      <p:regular r:id="rId12"/>
    </p:embeddedFont>
    <p:embeddedFont>
      <p:font typeface="Neue Machina" charset="1" panose="00000500000000000000"/>
      <p:regular r:id="rId13"/>
    </p:embeddedFont>
    <p:embeddedFont>
      <p:font typeface="Neue Machina Light" charset="1" panose="00000400000000000000"/>
      <p:regular r:id="rId14"/>
    </p:embeddedFont>
    <p:embeddedFont>
      <p:font typeface="Neue Machina Ultra-Bold" charset="1" panose="000009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mailto:tirupathisathish.r@gmail.com" TargetMode="External" Type="http://schemas.openxmlformats.org/officeDocument/2006/relationships/hyperlink"/><Relationship Id="rId3" Target="https://github.com/tsathish27/IBM_SkillBuild_intern_Project" TargetMode="External" Type="http://schemas.openxmlformats.org/officeDocument/2006/relationships/hyperlink"/><Relationship Id="rId4" Target="https://colab.research.google.com/drive/16iGHInOEG6m4k1Sj839sTRDW1OGApFg3?usp=sharing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628593" y="6780230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343" y="56889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43814" y="3519837"/>
            <a:ext cx="14157407" cy="258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7406">
                <a:solidFill>
                  <a:srgbClr val="FFFFFF"/>
                </a:solidFill>
                <a:latin typeface="Neue Machina Bold"/>
              </a:rPr>
              <a:t> IBM SKILLS BUILD</a:t>
            </a:r>
          </a:p>
          <a:p>
            <a:pPr algn="ctr">
              <a:lnSpc>
                <a:spcPts val="10368"/>
              </a:lnSpc>
            </a:pPr>
            <a:r>
              <a:rPr lang="en-US" sz="7406">
                <a:solidFill>
                  <a:srgbClr val="FFFFFF"/>
                </a:solidFill>
                <a:latin typeface="Neue Machina Bold"/>
              </a:rPr>
              <a:t> Artificial Intelligence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6299" y="2136372"/>
            <a:ext cx="13950586" cy="7407980"/>
          </a:xfrm>
          <a:custGeom>
            <a:avLst/>
            <a:gdLst/>
            <a:ahLst/>
            <a:cxnLst/>
            <a:rect r="r" b="b" t="t" l="l"/>
            <a:pathLst>
              <a:path h="7407980" w="13950586">
                <a:moveTo>
                  <a:pt x="0" y="0"/>
                </a:moveTo>
                <a:lnTo>
                  <a:pt x="13950586" y="0"/>
                </a:lnTo>
                <a:lnTo>
                  <a:pt x="13950586" y="7407980"/>
                </a:lnTo>
                <a:lnTo>
                  <a:pt x="0" y="740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6749" y="962025"/>
            <a:ext cx="14329686" cy="117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3404">
                <a:solidFill>
                  <a:srgbClr val="FFFFFF"/>
                </a:solidFill>
                <a:latin typeface="Montserrat Bold"/>
              </a:rPr>
              <a:t>Visualizing the Sentimental Analysing of Resturant Reviews Dataset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300" y="2189077"/>
            <a:ext cx="12494575" cy="7728895"/>
          </a:xfrm>
          <a:custGeom>
            <a:avLst/>
            <a:gdLst/>
            <a:ahLst/>
            <a:cxnLst/>
            <a:rect r="r" b="b" t="t" l="l"/>
            <a:pathLst>
              <a:path h="7728895" w="12494575">
                <a:moveTo>
                  <a:pt x="0" y="0"/>
                </a:moveTo>
                <a:lnTo>
                  <a:pt x="12494575" y="0"/>
                </a:lnTo>
                <a:lnTo>
                  <a:pt x="12494575" y="7728895"/>
                </a:lnTo>
                <a:lnTo>
                  <a:pt x="0" y="7728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0371" y="1177699"/>
            <a:ext cx="12604271" cy="67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9"/>
              </a:lnSpc>
            </a:pPr>
            <a:r>
              <a:rPr lang="en-US" sz="3963">
                <a:solidFill>
                  <a:srgbClr val="FFFFFF"/>
                </a:solidFill>
                <a:latin typeface="Neue Machina Ultra-Bold"/>
              </a:rPr>
              <a:t>Data Preprocessing And Data Cleaning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8566" y="2229427"/>
            <a:ext cx="10654186" cy="718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8299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Here data is splitted into train and test datasets</a:t>
            </a:r>
          </a:p>
          <a:p>
            <a:pPr marL="716772" indent="-358386" lvl="1">
              <a:lnSpc>
                <a:spcPts val="8299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Later we have trained the naives bayes classifier</a:t>
            </a:r>
          </a:p>
          <a:p>
            <a:pPr marL="716772" indent="-358386" lvl="1">
              <a:lnSpc>
                <a:spcPts val="8299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Then we predicted the values for the test dataset using the trained model</a:t>
            </a:r>
          </a:p>
          <a:p>
            <a:pPr>
              <a:lnSpc>
                <a:spcPts val="82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99438" y="1577676"/>
            <a:ext cx="6359862" cy="7476760"/>
          </a:xfrm>
          <a:custGeom>
            <a:avLst/>
            <a:gdLst/>
            <a:ahLst/>
            <a:cxnLst/>
            <a:rect r="r" b="b" t="t" l="l"/>
            <a:pathLst>
              <a:path h="7476760" w="6359862">
                <a:moveTo>
                  <a:pt x="0" y="0"/>
                </a:moveTo>
                <a:lnTo>
                  <a:pt x="6359862" y="0"/>
                </a:lnTo>
                <a:lnTo>
                  <a:pt x="6359862" y="7476761"/>
                </a:lnTo>
                <a:lnTo>
                  <a:pt x="0" y="7476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104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4028" y="1236663"/>
            <a:ext cx="13977661" cy="60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32"/>
              </a:lnSpc>
            </a:pPr>
            <a:r>
              <a:rPr lang="en-US" sz="3523">
                <a:solidFill>
                  <a:srgbClr val="FFFFFF"/>
                </a:solidFill>
                <a:latin typeface="Neue Machina Ultra-Bold"/>
              </a:rPr>
              <a:t>Data Splitting,Model Training,Predictions for Test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6171" y="937299"/>
            <a:ext cx="10473064" cy="68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sz="3997">
                <a:solidFill>
                  <a:srgbClr val="FFFFFF"/>
                </a:solidFill>
                <a:latin typeface="Neue Machina Bold"/>
              </a:rPr>
              <a:t> Metric Values Prediction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5909" y="1989136"/>
            <a:ext cx="12713065" cy="7567748"/>
          </a:xfrm>
          <a:custGeom>
            <a:avLst/>
            <a:gdLst/>
            <a:ahLst/>
            <a:cxnLst/>
            <a:rect r="r" b="b" t="t" l="l"/>
            <a:pathLst>
              <a:path h="7567748" w="12713065">
                <a:moveTo>
                  <a:pt x="0" y="0"/>
                </a:moveTo>
                <a:lnTo>
                  <a:pt x="12713065" y="0"/>
                </a:lnTo>
                <a:lnTo>
                  <a:pt x="12713065" y="7567748"/>
                </a:lnTo>
                <a:lnTo>
                  <a:pt x="0" y="756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82127" y="2561046"/>
            <a:ext cx="8597823" cy="6059350"/>
          </a:xfrm>
          <a:custGeom>
            <a:avLst/>
            <a:gdLst/>
            <a:ahLst/>
            <a:cxnLst/>
            <a:rect r="r" b="b" t="t" l="l"/>
            <a:pathLst>
              <a:path h="6059350" w="8597823">
                <a:moveTo>
                  <a:pt x="0" y="0"/>
                </a:moveTo>
                <a:lnTo>
                  <a:pt x="8597823" y="0"/>
                </a:lnTo>
                <a:lnTo>
                  <a:pt x="8597823" y="6059350"/>
                </a:lnTo>
                <a:lnTo>
                  <a:pt x="0" y="60593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2120" y="5326478"/>
            <a:ext cx="5530707" cy="81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  <a:spcBef>
                <a:spcPct val="0"/>
              </a:spcBef>
            </a:pPr>
            <a:r>
              <a:rPr lang="en-US" sz="4867">
                <a:solidFill>
                  <a:srgbClr val="FFFFFF"/>
                </a:solidFill>
                <a:latin typeface="Montserrat Bold"/>
              </a:rPr>
              <a:t>C</a:t>
            </a:r>
            <a:r>
              <a:rPr lang="en-US" sz="4867">
                <a:solidFill>
                  <a:srgbClr val="FFFFFF"/>
                </a:solidFill>
                <a:latin typeface="Montserrat Bold"/>
              </a:rPr>
              <a:t>onfusion Matrix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29967" y="3073419"/>
            <a:ext cx="15382609" cy="4773913"/>
          </a:xfrm>
          <a:custGeom>
            <a:avLst/>
            <a:gdLst/>
            <a:ahLst/>
            <a:cxnLst/>
            <a:rect r="r" b="b" t="t" l="l"/>
            <a:pathLst>
              <a:path h="4773913" w="15382609">
                <a:moveTo>
                  <a:pt x="0" y="0"/>
                </a:moveTo>
                <a:lnTo>
                  <a:pt x="15382609" y="0"/>
                </a:lnTo>
                <a:lnTo>
                  <a:pt x="15382609" y="4773913"/>
                </a:lnTo>
                <a:lnTo>
                  <a:pt x="0" y="4773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10789481" cy="14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</a:pPr>
            <a:r>
              <a:rPr lang="en-US" sz="4031">
                <a:solidFill>
                  <a:srgbClr val="FFFFFF"/>
                </a:solidFill>
                <a:latin typeface="Neue Machina Ultra-Bold"/>
              </a:rPr>
              <a:t>User Defined Function for User Input Feedback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4161" y="262215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21326" y="-2592626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0812" y="2562382"/>
            <a:ext cx="7803863" cy="7142211"/>
          </a:xfrm>
          <a:custGeom>
            <a:avLst/>
            <a:gdLst/>
            <a:ahLst/>
            <a:cxnLst/>
            <a:rect r="r" b="b" t="t" l="l"/>
            <a:pathLst>
              <a:path h="7142211" w="7803863">
                <a:moveTo>
                  <a:pt x="0" y="0"/>
                </a:moveTo>
                <a:lnTo>
                  <a:pt x="7803863" y="0"/>
                </a:lnTo>
                <a:lnTo>
                  <a:pt x="7803863" y="7142212"/>
                </a:lnTo>
                <a:lnTo>
                  <a:pt x="0" y="7142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79970" y="834464"/>
            <a:ext cx="11544191" cy="149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3"/>
              </a:lnSpc>
            </a:pPr>
            <a:r>
              <a:rPr lang="en-US" sz="4245">
                <a:solidFill>
                  <a:srgbClr val="FFFFFF"/>
                </a:solidFill>
                <a:latin typeface="Neue Machina Bold"/>
              </a:rPr>
              <a:t> Positive/Negative Reviews predictions for User Input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300" y="-3895582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515" y="0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1" y="0"/>
                </a:lnTo>
                <a:lnTo>
                  <a:pt x="6511191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3468" y="582357"/>
            <a:ext cx="6777818" cy="121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0"/>
              </a:lnSpc>
            </a:pPr>
            <a:r>
              <a:rPr lang="en-US" sz="7042">
                <a:solidFill>
                  <a:srgbClr val="FFFFFF"/>
                </a:solidFill>
                <a:latin typeface="Neue Machina Ultra-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1640" y="2963311"/>
            <a:ext cx="15117090" cy="714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2481" indent="-416240" lvl="1">
              <a:lnSpc>
                <a:spcPts val="6323"/>
              </a:lnSpc>
              <a:buFont typeface="Arial"/>
              <a:buChar char="•"/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Finally, we have analysed the given  restaurant reviews dataset and we implemented the model for it after preprocessing.</a:t>
            </a:r>
          </a:p>
          <a:p>
            <a:pPr marL="832481" indent="-416240" lvl="1">
              <a:lnSpc>
                <a:spcPts val="6323"/>
              </a:lnSpc>
              <a:buFont typeface="Arial"/>
              <a:buChar char="•"/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Later we predicted the  trained model accuracy and tried for the best accuracy with the hyper tuning cross validation technique.</a:t>
            </a:r>
          </a:p>
          <a:p>
            <a:pPr marL="832481" indent="-416240" lvl="1">
              <a:lnSpc>
                <a:spcPts val="6323"/>
              </a:lnSpc>
              <a:buFont typeface="Arial"/>
              <a:buChar char="•"/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For the given input feedback , the model successfully predicted whether it is positive or negative feedback.</a:t>
            </a:r>
          </a:p>
          <a:p>
            <a:pPr>
              <a:lnSpc>
                <a:spcPts val="632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2147" y="3043403"/>
            <a:ext cx="11006984" cy="376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49"/>
              </a:lnSpc>
            </a:pPr>
            <a:r>
              <a:rPr lang="en-US" sz="4747">
                <a:solidFill>
                  <a:srgbClr val="FFFFFF"/>
                </a:solidFill>
                <a:latin typeface="Cardo Bold"/>
              </a:rPr>
              <a:t>Name : TIRUPATHI SATHISH</a:t>
            </a:r>
          </a:p>
          <a:p>
            <a:pPr>
              <a:lnSpc>
                <a:spcPts val="10349"/>
              </a:lnSpc>
            </a:pPr>
            <a:r>
              <a:rPr lang="en-US" sz="4747">
                <a:solidFill>
                  <a:srgbClr val="FFFFFF"/>
                </a:solidFill>
                <a:latin typeface="Cardo Bold"/>
              </a:rPr>
              <a:t>Email : </a:t>
            </a:r>
            <a:r>
              <a:rPr lang="en-US" sz="4747" u="sng">
                <a:solidFill>
                  <a:srgbClr val="FFFFFF"/>
                </a:solidFill>
                <a:latin typeface="Cardo Bold"/>
                <a:hlinkClick r:id="rId2" tooltip="mailto:tirupathisathish.r@gmail.com"/>
              </a:rPr>
              <a:t>tirupathisathish.r@gmail.com</a:t>
            </a:r>
          </a:p>
          <a:p>
            <a:pPr>
              <a:lnSpc>
                <a:spcPts val="10349"/>
              </a:lnSpc>
            </a:pPr>
            <a:r>
              <a:rPr lang="en-US" sz="4747">
                <a:solidFill>
                  <a:srgbClr val="FFFFFF"/>
                </a:solidFill>
                <a:latin typeface="Cardo Bold"/>
              </a:rPr>
              <a:t>Project Link : </a:t>
            </a:r>
            <a:r>
              <a:rPr lang="en-US" sz="4747" u="sng">
                <a:solidFill>
                  <a:srgbClr val="FFFFFF"/>
                </a:solidFill>
                <a:latin typeface="Cardo Bold"/>
                <a:hlinkClick r:id="rId3" tooltip="https://github.com/tsathish27/IBM_SkillBuild_intern_Project"/>
              </a:rPr>
              <a:t>Github</a:t>
            </a:r>
            <a:r>
              <a:rPr lang="en-US" sz="4747">
                <a:solidFill>
                  <a:srgbClr val="FFFFFF"/>
                </a:solidFill>
                <a:latin typeface="Cardo"/>
              </a:rPr>
              <a:t> ,</a:t>
            </a:r>
            <a:r>
              <a:rPr lang="en-US" sz="4747" u="sng">
                <a:solidFill>
                  <a:srgbClr val="FFFFFF"/>
                </a:solidFill>
                <a:latin typeface="Cardo"/>
                <a:hlinkClick r:id="rId4" tooltip="https://colab.research.google.com/drive/16iGHInOEG6m4k1Sj839sTRDW1OGApFg3?usp=sharing"/>
              </a:rPr>
              <a:t>Colab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4593" y="2515338"/>
            <a:ext cx="15494707" cy="674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AICTE ID :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 STU613b123b118ca1631261243</a:t>
            </a:r>
          </a:p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College Name : 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Madanapalle Institute of Technology and Science </a:t>
            </a:r>
          </a:p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College State :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 Andhra Pradesh</a:t>
            </a:r>
          </a:p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Internship Domain : 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Artificial Intelligence</a:t>
            </a:r>
          </a:p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Internship Start date : 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18-08-2023</a:t>
            </a:r>
          </a:p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Internship End date :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 30-09-2023</a:t>
            </a:r>
          </a:p>
          <a:p>
            <a:pPr>
              <a:lnSpc>
                <a:spcPts val="7799"/>
              </a:lnSpc>
            </a:pPr>
            <a:r>
              <a:rPr lang="en-US" sz="3119">
                <a:solidFill>
                  <a:srgbClr val="D9D9D9"/>
                </a:solidFill>
                <a:latin typeface="Neue Machina"/>
              </a:rPr>
              <a:t>Contact: </a:t>
            </a:r>
            <a:r>
              <a:rPr lang="en-US" sz="3119">
                <a:solidFill>
                  <a:srgbClr val="D9D9D9"/>
                </a:solidFill>
                <a:latin typeface="Neue Machina Ultra-Bold"/>
              </a:rPr>
              <a:t>9849417385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89567" y="262215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2785" y="2929879"/>
            <a:ext cx="7642430" cy="93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8"/>
              </a:lnSpc>
            </a:pPr>
            <a:r>
              <a:rPr lang="en-US" sz="5463">
                <a:solidFill>
                  <a:srgbClr val="FFFFFF"/>
                </a:solidFill>
                <a:latin typeface="Neue Machina Bold"/>
              </a:rPr>
              <a:t> PROJECT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17382"/>
            <a:ext cx="16230600" cy="258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  <a:spcBef>
                <a:spcPct val="0"/>
              </a:spcBef>
            </a:pPr>
            <a:r>
              <a:rPr lang="en-US" sz="7406">
                <a:solidFill>
                  <a:srgbClr val="FFFFFF"/>
                </a:solidFill>
                <a:latin typeface="Neue Machina Bold"/>
              </a:rPr>
              <a:t>Sentiment Analysis of Restarent Reviews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7415" y="2907807"/>
            <a:ext cx="13111211" cy="538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9495" indent="-364747" lvl="1">
              <a:lnSpc>
                <a:spcPts val="4730"/>
              </a:lnSpc>
              <a:buFont typeface="Arial"/>
              <a:buChar char="•"/>
            </a:pPr>
            <a:r>
              <a:rPr lang="en-US" sz="3378">
                <a:solidFill>
                  <a:srgbClr val="FFFFFF"/>
                </a:solidFill>
                <a:latin typeface="Cardo Bold"/>
              </a:rPr>
              <a:t>Here we are going to deal with the dataset of the sentimental analysis of restaurant reviews.</a:t>
            </a:r>
          </a:p>
          <a:p>
            <a:pPr>
              <a:lnSpc>
                <a:spcPts val="4730"/>
              </a:lnSpc>
            </a:pPr>
          </a:p>
          <a:p>
            <a:pPr marL="729495" indent="-364747" lvl="1">
              <a:lnSpc>
                <a:spcPts val="4730"/>
              </a:lnSpc>
              <a:buFont typeface="Arial"/>
              <a:buChar char="•"/>
            </a:pPr>
            <a:r>
              <a:rPr lang="en-US" sz="3378">
                <a:solidFill>
                  <a:srgbClr val="FFFFFF"/>
                </a:solidFill>
                <a:latin typeface="Cardo Bold"/>
              </a:rPr>
              <a:t>We are going to analyse the given dataset,we will clean,and preprocess the dataset inorder to train the model</a:t>
            </a:r>
          </a:p>
          <a:p>
            <a:pPr>
              <a:lnSpc>
                <a:spcPts val="4730"/>
              </a:lnSpc>
            </a:pPr>
          </a:p>
          <a:p>
            <a:pPr marL="729495" indent="-364747" lvl="1">
              <a:lnSpc>
                <a:spcPts val="4730"/>
              </a:lnSpc>
              <a:buFont typeface="Arial"/>
              <a:buChar char="•"/>
            </a:pPr>
            <a:r>
              <a:rPr lang="en-US" sz="3378">
                <a:solidFill>
                  <a:srgbClr val="FFFFFF"/>
                </a:solidFill>
                <a:latin typeface="Cardo Bold"/>
              </a:rPr>
              <a:t>Once we trained the model,we will go for metrics report to find model efficiency.</a:t>
            </a:r>
          </a:p>
          <a:p>
            <a:pPr>
              <a:lnSpc>
                <a:spcPts val="47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72577" y="1156597"/>
            <a:ext cx="5342846" cy="833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4"/>
              </a:lnSpc>
              <a:spcBef>
                <a:spcPct val="0"/>
              </a:spcBef>
            </a:pPr>
            <a:r>
              <a:rPr lang="en-US" sz="4853">
                <a:solidFill>
                  <a:srgbClr val="FFFFFF"/>
                </a:solidFill>
                <a:latin typeface="Neue Machina Bold"/>
              </a:rPr>
              <a:t>PROJECT TOPIC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83064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00637" y="4607071"/>
            <a:ext cx="6242426" cy="156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2"/>
              </a:lnSpc>
            </a:pPr>
            <a:r>
              <a:rPr lang="en-US" sz="4494">
                <a:solidFill>
                  <a:srgbClr val="FFFFFF"/>
                </a:solidFill>
                <a:latin typeface="Neue Machina Ultra-Bold Italics"/>
              </a:rPr>
              <a:t>Analysis of superstore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77654" y="2242191"/>
            <a:ext cx="6281646" cy="590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39"/>
              </a:lnSpc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Introduction</a:t>
            </a:r>
          </a:p>
          <a:p>
            <a:pPr>
              <a:lnSpc>
                <a:spcPts val="9389"/>
              </a:lnSpc>
            </a:pPr>
            <a:r>
              <a:rPr lang="en-US" sz="3755">
                <a:solidFill>
                  <a:srgbClr val="FFFFFF"/>
                </a:solidFill>
                <a:latin typeface="Montserrat Bold"/>
              </a:rPr>
              <a:t>Working with dataset</a:t>
            </a:r>
          </a:p>
          <a:p>
            <a:pPr>
              <a:lnSpc>
                <a:spcPts val="9639"/>
              </a:lnSpc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Model Training</a:t>
            </a:r>
          </a:p>
          <a:p>
            <a:pPr>
              <a:lnSpc>
                <a:spcPts val="9639"/>
              </a:lnSpc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Metrics prediction</a:t>
            </a:r>
          </a:p>
          <a:p>
            <a:pPr>
              <a:lnSpc>
                <a:spcPts val="9639"/>
              </a:lnSpc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Overall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869" y="2677858"/>
            <a:ext cx="11811992" cy="6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7303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In the given Dataset, we have the two features which are the feedback and the models rating.</a:t>
            </a:r>
          </a:p>
          <a:p>
            <a:pPr>
              <a:lnSpc>
                <a:spcPts val="7303"/>
              </a:lnSpc>
            </a:pPr>
          </a:p>
          <a:p>
            <a:pPr marL="716772" indent="-358386" lvl="1">
              <a:lnSpc>
                <a:spcPts val="7303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Based on the given feedback, Whether it is a positive or negative, it will takes the values of 0’s </a:t>
            </a:r>
          </a:p>
          <a:p>
            <a:pPr>
              <a:lnSpc>
                <a:spcPts val="7303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      and 1’s.</a:t>
            </a:r>
          </a:p>
          <a:p>
            <a:pPr>
              <a:lnSpc>
                <a:spcPts val="730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363" y="3423863"/>
            <a:ext cx="9592740" cy="4563033"/>
          </a:xfrm>
          <a:custGeom>
            <a:avLst/>
            <a:gdLst/>
            <a:ahLst/>
            <a:cxnLst/>
            <a:rect r="r" b="b" t="t" l="l"/>
            <a:pathLst>
              <a:path h="4563033" w="9592740">
                <a:moveTo>
                  <a:pt x="0" y="0"/>
                </a:moveTo>
                <a:lnTo>
                  <a:pt x="9592741" y="0"/>
                </a:lnTo>
                <a:lnTo>
                  <a:pt x="9592741" y="4563033"/>
                </a:lnTo>
                <a:lnTo>
                  <a:pt x="0" y="4563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2249" y="1229801"/>
            <a:ext cx="10763502" cy="132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8"/>
              </a:lnSpc>
              <a:spcBef>
                <a:spcPct val="0"/>
              </a:spcBef>
            </a:pPr>
            <a:r>
              <a:rPr lang="en-US" sz="3855">
                <a:solidFill>
                  <a:srgbClr val="FFFFFF"/>
                </a:solidFill>
                <a:latin typeface="Montserrat Bold"/>
              </a:rPr>
              <a:t>Working with Sentimental Analysing of Restaurant Reviews dataset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0169" y="2314196"/>
            <a:ext cx="7808238" cy="6381527"/>
          </a:xfrm>
          <a:custGeom>
            <a:avLst/>
            <a:gdLst/>
            <a:ahLst/>
            <a:cxnLst/>
            <a:rect r="r" b="b" t="t" l="l"/>
            <a:pathLst>
              <a:path h="6381527" w="7808238">
                <a:moveTo>
                  <a:pt x="0" y="0"/>
                </a:moveTo>
                <a:lnTo>
                  <a:pt x="7808238" y="0"/>
                </a:lnTo>
                <a:lnTo>
                  <a:pt x="7808238" y="6381526"/>
                </a:lnTo>
                <a:lnTo>
                  <a:pt x="0" y="6381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96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15448" y="4167867"/>
            <a:ext cx="6361015" cy="209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1"/>
              </a:lnSpc>
            </a:pPr>
            <a:r>
              <a:rPr lang="en-US" sz="3965">
                <a:solidFill>
                  <a:srgbClr val="FFFFFF"/>
                </a:solidFill>
                <a:latin typeface="Neue Machina Bold"/>
              </a:rPr>
              <a:t> Graphical Classification of Given 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DAFv07mFfOA</dc:identifier>
  <dcterms:modified xsi:type="dcterms:W3CDTF">2011-08-01T06:04:30Z</dcterms:modified>
  <cp:revision>1</cp:revision>
  <dc:title>IBM SKILLS BUILD Artificial Intenlligence</dc:title>
</cp:coreProperties>
</file>